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7104063" cy="10234613"/>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B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2.png>
</file>

<file path=ppt/media/image3.jpg>
</file>

<file path=ppt/media/image4.png>
</file>

<file path=ppt/media/image5.jpg>
</file>

<file path=ppt/media/image6.png>
</file>

<file path=ppt/media/image7.jpg>
</file>

<file path=ppt/media/image8.pn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BR" smtClean="0"/>
              <a:t>Clique para editar o título mestre</a:t>
            </a:r>
            <a:endParaRPr lang="pt-B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smtClean="0"/>
              <a:t>Clique para editar o estilo do subtítulo mestre</a:t>
            </a:r>
            <a:endParaRPr lang="pt-BR"/>
          </a:p>
        </p:txBody>
      </p:sp>
      <p:sp>
        <p:nvSpPr>
          <p:cNvPr id="4" name="Espaço Reservado para Data 3"/>
          <p:cNvSpPr>
            <a:spLocks noGrp="1"/>
          </p:cNvSpPr>
          <p:nvPr>
            <p:ph type="dt" sz="half" idx="10"/>
          </p:nvPr>
        </p:nvSpPr>
        <p:spPr/>
        <p:txBody>
          <a:bodyPr/>
          <a:lstStyle/>
          <a:p>
            <a:fld id="{939D8283-7149-48C6-8721-70F44B8F8F7A}" type="datetimeFigureOut">
              <a:rPr lang="pt-BR" smtClean="0"/>
              <a:t>02/06/2017</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C56C7AEB-1F02-41B0-9375-105565D710C0}" type="slidenum">
              <a:rPr lang="pt-BR" smtClean="0"/>
              <a:t>‹nº›</a:t>
            </a:fld>
            <a:endParaRPr lang="pt-BR"/>
          </a:p>
        </p:txBody>
      </p:sp>
    </p:spTree>
    <p:extLst>
      <p:ext uri="{BB962C8B-B14F-4D97-AF65-F5344CB8AC3E}">
        <p14:creationId xmlns:p14="http://schemas.microsoft.com/office/powerpoint/2010/main" val="21132368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smtClean="0"/>
              <a:t>Clique para editar o título mestre</a:t>
            </a:r>
            <a:endParaRPr lang="pt-BR"/>
          </a:p>
        </p:txBody>
      </p:sp>
      <p:sp>
        <p:nvSpPr>
          <p:cNvPr id="3" name="Espaço Reservado para Texto Vertical 2"/>
          <p:cNvSpPr>
            <a:spLocks noGrp="1"/>
          </p:cNvSpPr>
          <p:nvPr>
            <p:ph type="body" orient="vert" idx="1"/>
          </p:nvPr>
        </p:nvSpPr>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4" name="Espaço Reservado para Data 3"/>
          <p:cNvSpPr>
            <a:spLocks noGrp="1"/>
          </p:cNvSpPr>
          <p:nvPr>
            <p:ph type="dt" sz="half" idx="10"/>
          </p:nvPr>
        </p:nvSpPr>
        <p:spPr/>
        <p:txBody>
          <a:bodyPr/>
          <a:lstStyle/>
          <a:p>
            <a:fld id="{939D8283-7149-48C6-8721-70F44B8F8F7A}" type="datetimeFigureOut">
              <a:rPr lang="pt-BR" smtClean="0"/>
              <a:t>02/06/2017</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C56C7AEB-1F02-41B0-9375-105565D710C0}" type="slidenum">
              <a:rPr lang="pt-BR" smtClean="0"/>
              <a:t>‹nº›</a:t>
            </a:fld>
            <a:endParaRPr lang="pt-BR"/>
          </a:p>
        </p:txBody>
      </p:sp>
    </p:spTree>
    <p:extLst>
      <p:ext uri="{BB962C8B-B14F-4D97-AF65-F5344CB8AC3E}">
        <p14:creationId xmlns:p14="http://schemas.microsoft.com/office/powerpoint/2010/main" val="1648947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smtClean="0"/>
              <a:t>Clique para editar o título mestre</a:t>
            </a:r>
            <a:endParaRPr lang="pt-B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4" name="Espaço Reservado para Data 3"/>
          <p:cNvSpPr>
            <a:spLocks noGrp="1"/>
          </p:cNvSpPr>
          <p:nvPr>
            <p:ph type="dt" sz="half" idx="10"/>
          </p:nvPr>
        </p:nvSpPr>
        <p:spPr/>
        <p:txBody>
          <a:bodyPr/>
          <a:lstStyle/>
          <a:p>
            <a:fld id="{939D8283-7149-48C6-8721-70F44B8F8F7A}" type="datetimeFigureOut">
              <a:rPr lang="pt-BR" smtClean="0"/>
              <a:t>02/06/2017</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C56C7AEB-1F02-41B0-9375-105565D710C0}" type="slidenum">
              <a:rPr lang="pt-BR" smtClean="0"/>
              <a:t>‹nº›</a:t>
            </a:fld>
            <a:endParaRPr lang="pt-BR"/>
          </a:p>
        </p:txBody>
      </p:sp>
    </p:spTree>
    <p:extLst>
      <p:ext uri="{BB962C8B-B14F-4D97-AF65-F5344CB8AC3E}">
        <p14:creationId xmlns:p14="http://schemas.microsoft.com/office/powerpoint/2010/main" val="746795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smtClean="0"/>
              <a:t>Clique para editar o título mestre</a:t>
            </a:r>
            <a:endParaRPr lang="pt-BR"/>
          </a:p>
        </p:txBody>
      </p:sp>
      <p:sp>
        <p:nvSpPr>
          <p:cNvPr id="3" name="Espaço Reservado para Conteúdo 2"/>
          <p:cNvSpPr>
            <a:spLocks noGrp="1"/>
          </p:cNvSpPr>
          <p:nvPr>
            <p:ph idx="1"/>
          </p:nvPr>
        </p:nvSpPr>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4" name="Espaço Reservado para Data 3"/>
          <p:cNvSpPr>
            <a:spLocks noGrp="1"/>
          </p:cNvSpPr>
          <p:nvPr>
            <p:ph type="dt" sz="half" idx="10"/>
          </p:nvPr>
        </p:nvSpPr>
        <p:spPr/>
        <p:txBody>
          <a:bodyPr/>
          <a:lstStyle/>
          <a:p>
            <a:fld id="{939D8283-7149-48C6-8721-70F44B8F8F7A}" type="datetimeFigureOut">
              <a:rPr lang="pt-BR" smtClean="0"/>
              <a:t>02/06/2017</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C56C7AEB-1F02-41B0-9375-105565D710C0}" type="slidenum">
              <a:rPr lang="pt-BR" smtClean="0"/>
              <a:t>‹nº›</a:t>
            </a:fld>
            <a:endParaRPr lang="pt-BR"/>
          </a:p>
        </p:txBody>
      </p:sp>
    </p:spTree>
    <p:extLst>
      <p:ext uri="{BB962C8B-B14F-4D97-AF65-F5344CB8AC3E}">
        <p14:creationId xmlns:p14="http://schemas.microsoft.com/office/powerpoint/2010/main" val="2839216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BR" smtClean="0"/>
              <a:t>Clique para editar o título mestre</a:t>
            </a:r>
            <a:endParaRPr lang="pt-BR"/>
          </a:p>
        </p:txBody>
      </p:sp>
      <p:sp>
        <p:nvSpPr>
          <p:cNvPr id="3" name="Espaço Reservado para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smtClean="0"/>
              <a:t>Clique para editar o texto mestre</a:t>
            </a:r>
          </a:p>
        </p:txBody>
      </p:sp>
      <p:sp>
        <p:nvSpPr>
          <p:cNvPr id="4" name="Espaço Reservado para Data 3"/>
          <p:cNvSpPr>
            <a:spLocks noGrp="1"/>
          </p:cNvSpPr>
          <p:nvPr>
            <p:ph type="dt" sz="half" idx="10"/>
          </p:nvPr>
        </p:nvSpPr>
        <p:spPr/>
        <p:txBody>
          <a:bodyPr/>
          <a:lstStyle/>
          <a:p>
            <a:fld id="{939D8283-7149-48C6-8721-70F44B8F8F7A}" type="datetimeFigureOut">
              <a:rPr lang="pt-BR" smtClean="0"/>
              <a:t>02/06/2017</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C56C7AEB-1F02-41B0-9375-105565D710C0}" type="slidenum">
              <a:rPr lang="pt-BR" smtClean="0"/>
              <a:t>‹nº›</a:t>
            </a:fld>
            <a:endParaRPr lang="pt-BR"/>
          </a:p>
        </p:txBody>
      </p:sp>
    </p:spTree>
    <p:extLst>
      <p:ext uri="{BB962C8B-B14F-4D97-AF65-F5344CB8AC3E}">
        <p14:creationId xmlns:p14="http://schemas.microsoft.com/office/powerpoint/2010/main" val="340077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smtClean="0"/>
              <a:t>Clique para editar o título mestre</a:t>
            </a:r>
            <a:endParaRPr lang="pt-BR"/>
          </a:p>
        </p:txBody>
      </p:sp>
      <p:sp>
        <p:nvSpPr>
          <p:cNvPr id="3" name="Espaço Reservado para Conteúdo 2"/>
          <p:cNvSpPr>
            <a:spLocks noGrp="1"/>
          </p:cNvSpPr>
          <p:nvPr>
            <p:ph sz="half" idx="1"/>
          </p:nvPr>
        </p:nvSpPr>
        <p:spPr>
          <a:xfrm>
            <a:off x="838200" y="1825625"/>
            <a:ext cx="5181600" cy="4351338"/>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4" name="Espaço Reservado para Conteúdo 3"/>
          <p:cNvSpPr>
            <a:spLocks noGrp="1"/>
          </p:cNvSpPr>
          <p:nvPr>
            <p:ph sz="half" idx="2"/>
          </p:nvPr>
        </p:nvSpPr>
        <p:spPr>
          <a:xfrm>
            <a:off x="6172200" y="1825625"/>
            <a:ext cx="5181600" cy="4351338"/>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5" name="Espaço Reservado para Data 4"/>
          <p:cNvSpPr>
            <a:spLocks noGrp="1"/>
          </p:cNvSpPr>
          <p:nvPr>
            <p:ph type="dt" sz="half" idx="10"/>
          </p:nvPr>
        </p:nvSpPr>
        <p:spPr/>
        <p:txBody>
          <a:bodyPr/>
          <a:lstStyle/>
          <a:p>
            <a:fld id="{939D8283-7149-48C6-8721-70F44B8F8F7A}" type="datetimeFigureOut">
              <a:rPr lang="pt-BR" smtClean="0"/>
              <a:t>02/06/2017</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C56C7AEB-1F02-41B0-9375-105565D710C0}" type="slidenum">
              <a:rPr lang="pt-BR" smtClean="0"/>
              <a:t>‹nº›</a:t>
            </a:fld>
            <a:endParaRPr lang="pt-BR"/>
          </a:p>
        </p:txBody>
      </p:sp>
    </p:spTree>
    <p:extLst>
      <p:ext uri="{BB962C8B-B14F-4D97-AF65-F5344CB8AC3E}">
        <p14:creationId xmlns:p14="http://schemas.microsoft.com/office/powerpoint/2010/main" val="3103239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smtClean="0"/>
              <a:t>Clique para editar o título mestre</a:t>
            </a:r>
            <a:endParaRPr lang="pt-B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7" name="Espaço Reservado para Data 6"/>
          <p:cNvSpPr>
            <a:spLocks noGrp="1"/>
          </p:cNvSpPr>
          <p:nvPr>
            <p:ph type="dt" sz="half" idx="10"/>
          </p:nvPr>
        </p:nvSpPr>
        <p:spPr/>
        <p:txBody>
          <a:bodyPr/>
          <a:lstStyle/>
          <a:p>
            <a:fld id="{939D8283-7149-48C6-8721-70F44B8F8F7A}" type="datetimeFigureOut">
              <a:rPr lang="pt-BR" smtClean="0"/>
              <a:t>02/06/2017</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C56C7AEB-1F02-41B0-9375-105565D710C0}" type="slidenum">
              <a:rPr lang="pt-BR" smtClean="0"/>
              <a:t>‹nº›</a:t>
            </a:fld>
            <a:endParaRPr lang="pt-BR"/>
          </a:p>
        </p:txBody>
      </p:sp>
    </p:spTree>
    <p:extLst>
      <p:ext uri="{BB962C8B-B14F-4D97-AF65-F5344CB8AC3E}">
        <p14:creationId xmlns:p14="http://schemas.microsoft.com/office/powerpoint/2010/main" val="28663652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smtClean="0"/>
              <a:t>Clique para editar o título mestre</a:t>
            </a:r>
            <a:endParaRPr lang="pt-BR"/>
          </a:p>
        </p:txBody>
      </p:sp>
      <p:sp>
        <p:nvSpPr>
          <p:cNvPr id="3" name="Espaço Reservado para Data 2"/>
          <p:cNvSpPr>
            <a:spLocks noGrp="1"/>
          </p:cNvSpPr>
          <p:nvPr>
            <p:ph type="dt" sz="half" idx="10"/>
          </p:nvPr>
        </p:nvSpPr>
        <p:spPr/>
        <p:txBody>
          <a:bodyPr/>
          <a:lstStyle/>
          <a:p>
            <a:fld id="{939D8283-7149-48C6-8721-70F44B8F8F7A}" type="datetimeFigureOut">
              <a:rPr lang="pt-BR" smtClean="0"/>
              <a:t>02/06/2017</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C56C7AEB-1F02-41B0-9375-105565D710C0}" type="slidenum">
              <a:rPr lang="pt-BR" smtClean="0"/>
              <a:t>‹nº›</a:t>
            </a:fld>
            <a:endParaRPr lang="pt-BR"/>
          </a:p>
        </p:txBody>
      </p:sp>
    </p:spTree>
    <p:extLst>
      <p:ext uri="{BB962C8B-B14F-4D97-AF65-F5344CB8AC3E}">
        <p14:creationId xmlns:p14="http://schemas.microsoft.com/office/powerpoint/2010/main" val="98910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39D8283-7149-48C6-8721-70F44B8F8F7A}" type="datetimeFigureOut">
              <a:rPr lang="pt-BR" smtClean="0"/>
              <a:t>02/06/2017</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C56C7AEB-1F02-41B0-9375-105565D710C0}" type="slidenum">
              <a:rPr lang="pt-BR" smtClean="0"/>
              <a:t>‹nº›</a:t>
            </a:fld>
            <a:endParaRPr lang="pt-BR"/>
          </a:p>
        </p:txBody>
      </p:sp>
    </p:spTree>
    <p:extLst>
      <p:ext uri="{BB962C8B-B14F-4D97-AF65-F5344CB8AC3E}">
        <p14:creationId xmlns:p14="http://schemas.microsoft.com/office/powerpoint/2010/main" val="10292398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smtClean="0"/>
              <a:t>Clique para editar o título mestre</a:t>
            </a:r>
            <a:endParaRPr lang="pt-B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smtClean="0"/>
              <a:t>Clique para editar o texto mestre</a:t>
            </a:r>
          </a:p>
        </p:txBody>
      </p:sp>
      <p:sp>
        <p:nvSpPr>
          <p:cNvPr id="5" name="Espaço Reservado para Data 4"/>
          <p:cNvSpPr>
            <a:spLocks noGrp="1"/>
          </p:cNvSpPr>
          <p:nvPr>
            <p:ph type="dt" sz="half" idx="10"/>
          </p:nvPr>
        </p:nvSpPr>
        <p:spPr/>
        <p:txBody>
          <a:bodyPr/>
          <a:lstStyle/>
          <a:p>
            <a:fld id="{939D8283-7149-48C6-8721-70F44B8F8F7A}" type="datetimeFigureOut">
              <a:rPr lang="pt-BR" smtClean="0"/>
              <a:t>02/06/2017</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C56C7AEB-1F02-41B0-9375-105565D710C0}" type="slidenum">
              <a:rPr lang="pt-BR" smtClean="0"/>
              <a:t>‹nº›</a:t>
            </a:fld>
            <a:endParaRPr lang="pt-BR"/>
          </a:p>
        </p:txBody>
      </p:sp>
    </p:spTree>
    <p:extLst>
      <p:ext uri="{BB962C8B-B14F-4D97-AF65-F5344CB8AC3E}">
        <p14:creationId xmlns:p14="http://schemas.microsoft.com/office/powerpoint/2010/main" val="4048667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smtClean="0"/>
              <a:t>Clique para editar o título mestre</a:t>
            </a:r>
            <a:endParaRPr lang="pt-B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smtClean="0"/>
              <a:t>Clique para editar o texto mestre</a:t>
            </a:r>
          </a:p>
        </p:txBody>
      </p:sp>
      <p:sp>
        <p:nvSpPr>
          <p:cNvPr id="5" name="Espaço Reservado para Data 4"/>
          <p:cNvSpPr>
            <a:spLocks noGrp="1"/>
          </p:cNvSpPr>
          <p:nvPr>
            <p:ph type="dt" sz="half" idx="10"/>
          </p:nvPr>
        </p:nvSpPr>
        <p:spPr/>
        <p:txBody>
          <a:bodyPr/>
          <a:lstStyle/>
          <a:p>
            <a:fld id="{939D8283-7149-48C6-8721-70F44B8F8F7A}" type="datetimeFigureOut">
              <a:rPr lang="pt-BR" smtClean="0"/>
              <a:t>02/06/2017</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C56C7AEB-1F02-41B0-9375-105565D710C0}" type="slidenum">
              <a:rPr lang="pt-BR" smtClean="0"/>
              <a:t>‹nº›</a:t>
            </a:fld>
            <a:endParaRPr lang="pt-BR"/>
          </a:p>
        </p:txBody>
      </p:sp>
    </p:spTree>
    <p:extLst>
      <p:ext uri="{BB962C8B-B14F-4D97-AF65-F5344CB8AC3E}">
        <p14:creationId xmlns:p14="http://schemas.microsoft.com/office/powerpoint/2010/main" val="2681942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smtClean="0"/>
              <a:t>Clique para editar o título mestre</a:t>
            </a:r>
            <a:endParaRPr lang="pt-BR"/>
          </a:p>
        </p:txBody>
      </p:sp>
      <p:sp>
        <p:nvSpPr>
          <p:cNvPr id="3" name="Espaço Reservado para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9D8283-7149-48C6-8721-70F44B8F8F7A}" type="datetimeFigureOut">
              <a:rPr lang="pt-BR" smtClean="0"/>
              <a:t>02/06/2017</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6C7AEB-1F02-41B0-9375-105565D710C0}" type="slidenum">
              <a:rPr lang="pt-BR" smtClean="0"/>
              <a:t>‹nº›</a:t>
            </a:fld>
            <a:endParaRPr lang="pt-BR"/>
          </a:p>
        </p:txBody>
      </p:sp>
    </p:spTree>
    <p:extLst>
      <p:ext uri="{BB962C8B-B14F-4D97-AF65-F5344CB8AC3E}">
        <p14:creationId xmlns:p14="http://schemas.microsoft.com/office/powerpoint/2010/main" val="38567262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6.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hyperlink" Target="http://www.aulas-fisica-quimica.com/8f_07.html" TargetMode="External"/><Relationship Id="rId2" Type="http://schemas.openxmlformats.org/officeDocument/2006/relationships/hyperlink" Target="https://www.ime.usp.br/~ajb/projeto/mestrado-ajb.pdf" TargetMode="External"/><Relationship Id="rId1" Type="http://schemas.openxmlformats.org/officeDocument/2006/relationships/slideLayout" Target="../slideLayouts/slideLayout2.xml"/><Relationship Id="rId6" Type="http://schemas.openxmlformats.org/officeDocument/2006/relationships/hyperlink" Target="https://www.youtube.com/watch?v=rjQWrjMX3fg" TargetMode="External"/><Relationship Id="rId5" Type="http://schemas.openxmlformats.org/officeDocument/2006/relationships/hyperlink" Target="http://www.vocaloid.com/" TargetMode="External"/><Relationship Id="rId4" Type="http://schemas.openxmlformats.org/officeDocument/2006/relationships/hyperlink" Target="http://www.hardware.com.br/guias/uma-pequena-introducao-desenvolvimento-jogos-computador/sfx.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video" Target="https://www.youtube.com/embed/MPVcB6j7CkE" TargetMode="External"/><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m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64920" cy="1325880"/>
          </a:xfrm>
          <a:prstGeom prst="rect">
            <a:avLst/>
          </a:prstGeom>
        </p:spPr>
      </p:pic>
      <p:pic>
        <p:nvPicPr>
          <p:cNvPr id="10" name="Imagem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2271483"/>
            <a:ext cx="10058400" cy="1855531"/>
          </a:xfrm>
          <a:prstGeom prst="rect">
            <a:avLst/>
          </a:prstGeom>
        </p:spPr>
      </p:pic>
      <p:pic>
        <p:nvPicPr>
          <p:cNvPr id="11" name="Imagem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16281" y="48962"/>
            <a:ext cx="1274462" cy="1274462"/>
          </a:xfrm>
          <a:prstGeom prst="rect">
            <a:avLst/>
          </a:prstGeom>
        </p:spPr>
      </p:pic>
      <p:sp>
        <p:nvSpPr>
          <p:cNvPr id="12" name="CaixaDeTexto 11"/>
          <p:cNvSpPr txBox="1"/>
          <p:nvPr/>
        </p:nvSpPr>
        <p:spPr>
          <a:xfrm>
            <a:off x="4515920" y="123095"/>
            <a:ext cx="3461204" cy="1200329"/>
          </a:xfrm>
          <a:prstGeom prst="rect">
            <a:avLst/>
          </a:prstGeom>
          <a:noFill/>
        </p:spPr>
        <p:txBody>
          <a:bodyPr wrap="none" rtlCol="0">
            <a:spAutoFit/>
          </a:bodyPr>
          <a:lstStyle/>
          <a:p>
            <a:endParaRPr lang="pt-BR" dirty="0" smtClean="0"/>
          </a:p>
          <a:p>
            <a:pPr algn="ctr"/>
            <a:r>
              <a:rPr lang="pt-BR" b="1" dirty="0" smtClean="0">
                <a:latin typeface="Times New Roman" panose="02020603050405020304" pitchFamily="18" charset="0"/>
                <a:cs typeface="Times New Roman" panose="02020603050405020304" pitchFamily="18" charset="0"/>
              </a:rPr>
              <a:t>Instituto Politécnico IPRJ/UERJ </a:t>
            </a:r>
          </a:p>
          <a:p>
            <a:pPr algn="ctr"/>
            <a:r>
              <a:rPr lang="pt-BR" b="1" dirty="0" smtClean="0">
                <a:latin typeface="Times New Roman" panose="02020603050405020304" pitchFamily="18" charset="0"/>
                <a:cs typeface="Times New Roman" panose="02020603050405020304" pitchFamily="18" charset="0"/>
              </a:rPr>
              <a:t>Disciplina: Multimídia </a:t>
            </a:r>
          </a:p>
          <a:p>
            <a:pPr algn="ctr"/>
            <a:r>
              <a:rPr lang="pt-BR" b="1" dirty="0" smtClean="0">
                <a:latin typeface="Times New Roman" panose="02020603050405020304" pitchFamily="18" charset="0"/>
                <a:cs typeface="Times New Roman" panose="02020603050405020304" pitchFamily="18" charset="0"/>
              </a:rPr>
              <a:t>Professora: Sílvia </a:t>
            </a:r>
            <a:r>
              <a:rPr lang="pt-BR" b="1" dirty="0" err="1" smtClean="0">
                <a:latin typeface="Times New Roman" panose="02020603050405020304" pitchFamily="18" charset="0"/>
                <a:cs typeface="Times New Roman" panose="02020603050405020304" pitchFamily="18" charset="0"/>
              </a:rPr>
              <a:t>Victer</a:t>
            </a:r>
            <a:endParaRPr lang="pt-BR" b="1" dirty="0">
              <a:latin typeface="Times New Roman" panose="02020603050405020304" pitchFamily="18" charset="0"/>
              <a:cs typeface="Times New Roman" panose="02020603050405020304" pitchFamily="18" charset="0"/>
            </a:endParaRPr>
          </a:p>
        </p:txBody>
      </p:sp>
      <p:sp>
        <p:nvSpPr>
          <p:cNvPr id="13" name="CaixaDeTexto 12"/>
          <p:cNvSpPr txBox="1"/>
          <p:nvPr/>
        </p:nvSpPr>
        <p:spPr>
          <a:xfrm>
            <a:off x="5364934" y="6409038"/>
            <a:ext cx="1520609" cy="369332"/>
          </a:xfrm>
          <a:prstGeom prst="rect">
            <a:avLst/>
          </a:prstGeom>
          <a:noFill/>
        </p:spPr>
        <p:txBody>
          <a:bodyPr wrap="none" rtlCol="0">
            <a:spAutoFit/>
          </a:bodyPr>
          <a:lstStyle/>
          <a:p>
            <a:r>
              <a:rPr lang="pt-BR" b="1" dirty="0" smtClean="0">
                <a:latin typeface="Times New Roman" panose="02020603050405020304" pitchFamily="18" charset="0"/>
                <a:cs typeface="Times New Roman" panose="02020603050405020304" pitchFamily="18" charset="0"/>
              </a:rPr>
              <a:t>Pedro Coelho</a:t>
            </a:r>
            <a:endParaRPr lang="pt-BR"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1595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 y="0"/>
            <a:ext cx="10058400" cy="2011680"/>
          </a:xfrm>
          <a:prstGeom prst="rect">
            <a:avLst/>
          </a:prstGeom>
        </p:spPr>
      </p:pic>
      <p:pic>
        <p:nvPicPr>
          <p:cNvPr id="3" name="(HD) World is mine - live HD - Hatsune Miku">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23361" y="1399598"/>
            <a:ext cx="9145277" cy="5144218"/>
          </a:xfrm>
          <a:prstGeom prst="rect">
            <a:avLst/>
          </a:prstGeom>
        </p:spPr>
      </p:pic>
    </p:spTree>
    <p:extLst>
      <p:ext uri="{BB962C8B-B14F-4D97-AF65-F5344CB8AC3E}">
        <p14:creationId xmlns:p14="http://schemas.microsoft.com/office/powerpoint/2010/main" val="29656987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ixaDeTexto 1"/>
          <p:cNvSpPr txBox="1"/>
          <p:nvPr/>
        </p:nvSpPr>
        <p:spPr>
          <a:xfrm>
            <a:off x="3051737" y="0"/>
            <a:ext cx="6088526" cy="769441"/>
          </a:xfrm>
          <a:prstGeom prst="rect">
            <a:avLst/>
          </a:prstGeom>
          <a:noFill/>
        </p:spPr>
        <p:txBody>
          <a:bodyPr wrap="none" rtlCol="0">
            <a:spAutoFit/>
          </a:bodyPr>
          <a:lstStyle/>
          <a:p>
            <a:r>
              <a:rPr lang="pt-BR" sz="4400" dirty="0" smtClean="0">
                <a:solidFill>
                  <a:srgbClr val="005BFF"/>
                </a:solidFill>
                <a:latin typeface="Barcelona 2013 By HD" panose="02000500000000000000" pitchFamily="2" charset="0"/>
              </a:rPr>
              <a:t>REFERÊNCIAS BIBLIOGRÁFICAS</a:t>
            </a:r>
            <a:endParaRPr lang="pt-BR" sz="4400" dirty="0">
              <a:solidFill>
                <a:srgbClr val="005BFF"/>
              </a:solidFill>
              <a:latin typeface="Barcelona 2013 By HD" panose="02000500000000000000" pitchFamily="2" charset="0"/>
            </a:endParaRPr>
          </a:p>
        </p:txBody>
      </p:sp>
      <p:sp>
        <p:nvSpPr>
          <p:cNvPr id="3" name="CaixaDeTexto 2"/>
          <p:cNvSpPr txBox="1"/>
          <p:nvPr/>
        </p:nvSpPr>
        <p:spPr>
          <a:xfrm>
            <a:off x="0" y="948690"/>
            <a:ext cx="11789446" cy="5909310"/>
          </a:xfrm>
          <a:prstGeom prst="rect">
            <a:avLst/>
          </a:prstGeom>
          <a:noFill/>
        </p:spPr>
        <p:txBody>
          <a:bodyPr wrap="none" rtlCol="0">
            <a:spAutoFit/>
          </a:bodyPr>
          <a:lstStyle/>
          <a:p>
            <a:r>
              <a:rPr lang="pt-BR" dirty="0">
                <a:latin typeface="Times New Roman" panose="02020603050405020304" pitchFamily="18" charset="0"/>
                <a:cs typeface="Times New Roman" panose="02020603050405020304" pitchFamily="18" charset="0"/>
              </a:rPr>
              <a:t>BIANCHI, André </a:t>
            </a:r>
            <a:r>
              <a:rPr lang="pt-BR" dirty="0" err="1">
                <a:latin typeface="Times New Roman" panose="02020603050405020304" pitchFamily="18" charset="0"/>
                <a:cs typeface="Times New Roman" panose="02020603050405020304" pitchFamily="18" charset="0"/>
              </a:rPr>
              <a:t>Jukovsky</a:t>
            </a:r>
            <a:r>
              <a:rPr lang="pt-BR" dirty="0">
                <a:latin typeface="Times New Roman" panose="02020603050405020304" pitchFamily="18" charset="0"/>
                <a:cs typeface="Times New Roman" panose="02020603050405020304" pitchFamily="18" charset="0"/>
              </a:rPr>
              <a:t>. </a:t>
            </a:r>
            <a:r>
              <a:rPr lang="pt-BR" dirty="0" smtClean="0">
                <a:latin typeface="Times New Roman" panose="02020603050405020304" pitchFamily="18" charset="0"/>
                <a:cs typeface="Times New Roman" panose="02020603050405020304" pitchFamily="18" charset="0"/>
              </a:rPr>
              <a:t/>
            </a:r>
            <a:br>
              <a:rPr lang="pt-BR" dirty="0" smtClean="0">
                <a:latin typeface="Times New Roman" panose="02020603050405020304" pitchFamily="18" charset="0"/>
                <a:cs typeface="Times New Roman" panose="02020603050405020304" pitchFamily="18" charset="0"/>
              </a:rPr>
            </a:br>
            <a:r>
              <a:rPr lang="pt-BR" b="1" dirty="0" smtClean="0">
                <a:latin typeface="Times New Roman" panose="02020603050405020304" pitchFamily="18" charset="0"/>
                <a:cs typeface="Times New Roman" panose="02020603050405020304" pitchFamily="18" charset="0"/>
              </a:rPr>
              <a:t>Processamento </a:t>
            </a:r>
            <a:r>
              <a:rPr lang="pt-BR" b="1" dirty="0">
                <a:latin typeface="Times New Roman" panose="02020603050405020304" pitchFamily="18" charset="0"/>
                <a:cs typeface="Times New Roman" panose="02020603050405020304" pitchFamily="18" charset="0"/>
              </a:rPr>
              <a:t>de áudio em tempo real em plataformas computacionais de alta disponibilidade e baixo custo</a:t>
            </a:r>
            <a:r>
              <a:rPr lang="pt-BR" b="1" dirty="0" smtClean="0">
                <a:latin typeface="Times New Roman" panose="02020603050405020304" pitchFamily="18" charset="0"/>
                <a:cs typeface="Times New Roman" panose="02020603050405020304" pitchFamily="18" charset="0"/>
              </a:rPr>
              <a:t>.</a:t>
            </a:r>
            <a:r>
              <a:rPr lang="pt-BR" dirty="0">
                <a:latin typeface="Times New Roman" panose="02020603050405020304" pitchFamily="18" charset="0"/>
                <a:cs typeface="Times New Roman" panose="02020603050405020304" pitchFamily="18" charset="0"/>
              </a:rPr>
              <a:t> </a:t>
            </a:r>
            <a:r>
              <a:rPr lang="pt-BR" dirty="0" smtClean="0">
                <a:latin typeface="Times New Roman" panose="02020603050405020304" pitchFamily="18" charset="0"/>
                <a:cs typeface="Times New Roman" panose="02020603050405020304" pitchFamily="18" charset="0"/>
              </a:rPr>
              <a:t/>
            </a:r>
            <a:br>
              <a:rPr lang="pt-BR" dirty="0" smtClean="0">
                <a:latin typeface="Times New Roman" panose="02020603050405020304" pitchFamily="18" charset="0"/>
                <a:cs typeface="Times New Roman" panose="02020603050405020304" pitchFamily="18" charset="0"/>
              </a:rPr>
            </a:br>
            <a:r>
              <a:rPr lang="pt-BR" dirty="0" smtClean="0">
                <a:latin typeface="Times New Roman" panose="02020603050405020304" pitchFamily="18" charset="0"/>
                <a:cs typeface="Times New Roman" panose="02020603050405020304" pitchFamily="18" charset="0"/>
              </a:rPr>
              <a:t>2013</a:t>
            </a:r>
            <a:r>
              <a:rPr lang="pt-BR" dirty="0">
                <a:latin typeface="Times New Roman" panose="02020603050405020304" pitchFamily="18" charset="0"/>
                <a:cs typeface="Times New Roman" panose="02020603050405020304" pitchFamily="18" charset="0"/>
              </a:rPr>
              <a:t>. </a:t>
            </a:r>
            <a:endParaRPr lang="pt-BR" dirty="0" smtClean="0">
              <a:latin typeface="Times New Roman" panose="02020603050405020304" pitchFamily="18" charset="0"/>
              <a:cs typeface="Times New Roman" panose="02020603050405020304" pitchFamily="18" charset="0"/>
            </a:endParaRPr>
          </a:p>
          <a:p>
            <a:r>
              <a:rPr lang="pt-BR" dirty="0" smtClean="0">
                <a:latin typeface="Times New Roman" panose="02020603050405020304" pitchFamily="18" charset="0"/>
                <a:cs typeface="Times New Roman" panose="02020603050405020304" pitchFamily="18" charset="0"/>
              </a:rPr>
              <a:t>Disponível em: </a:t>
            </a:r>
            <a:r>
              <a:rPr lang="pt-BR" dirty="0" smtClean="0">
                <a:latin typeface="Times New Roman" panose="02020603050405020304" pitchFamily="18" charset="0"/>
                <a:cs typeface="Times New Roman" panose="02020603050405020304" pitchFamily="18" charset="0"/>
                <a:hlinkClick r:id="rId2"/>
              </a:rPr>
              <a:t>https</a:t>
            </a:r>
            <a:r>
              <a:rPr lang="pt-BR" dirty="0">
                <a:latin typeface="Times New Roman" panose="02020603050405020304" pitchFamily="18" charset="0"/>
                <a:cs typeface="Times New Roman" panose="02020603050405020304" pitchFamily="18" charset="0"/>
                <a:hlinkClick r:id="rId2"/>
              </a:rPr>
              <a:t>://www.ime.usp.br/~</a:t>
            </a:r>
            <a:r>
              <a:rPr lang="pt-BR" dirty="0" smtClean="0">
                <a:latin typeface="Times New Roman" panose="02020603050405020304" pitchFamily="18" charset="0"/>
                <a:cs typeface="Times New Roman" panose="02020603050405020304" pitchFamily="18" charset="0"/>
                <a:hlinkClick r:id="rId2"/>
              </a:rPr>
              <a:t>ajb/projeto/mestrado-ajb.pdf</a:t>
            </a:r>
            <a:endParaRPr lang="pt-BR" dirty="0" smtClean="0">
              <a:latin typeface="Times New Roman" panose="02020603050405020304" pitchFamily="18" charset="0"/>
              <a:cs typeface="Times New Roman" panose="02020603050405020304" pitchFamily="18" charset="0"/>
            </a:endParaRPr>
          </a:p>
          <a:p>
            <a:endParaRPr lang="pt-BR" dirty="0" smtClean="0">
              <a:latin typeface="Times New Roman" panose="02020603050405020304" pitchFamily="18" charset="0"/>
              <a:cs typeface="Times New Roman" panose="02020603050405020304" pitchFamily="18" charset="0"/>
            </a:endParaRPr>
          </a:p>
          <a:p>
            <a:r>
              <a:rPr lang="pt-BR" dirty="0">
                <a:latin typeface="Times New Roman" panose="02020603050405020304" pitchFamily="18" charset="0"/>
                <a:cs typeface="Times New Roman" panose="02020603050405020304" pitchFamily="18" charset="0"/>
              </a:rPr>
              <a:t>MACHADO, Nuno. </a:t>
            </a:r>
            <a:r>
              <a:rPr lang="pt-BR" dirty="0" smtClean="0">
                <a:latin typeface="Times New Roman" panose="02020603050405020304" pitchFamily="18" charset="0"/>
                <a:cs typeface="Times New Roman" panose="02020603050405020304" pitchFamily="18" charset="0"/>
              </a:rPr>
              <a:t/>
            </a:r>
            <a:br>
              <a:rPr lang="pt-BR" dirty="0" smtClean="0">
                <a:latin typeface="Times New Roman" panose="02020603050405020304" pitchFamily="18" charset="0"/>
                <a:cs typeface="Times New Roman" panose="02020603050405020304" pitchFamily="18" charset="0"/>
              </a:rPr>
            </a:br>
            <a:r>
              <a:rPr lang="pt-BR" b="1" dirty="0" smtClean="0">
                <a:latin typeface="Times New Roman" panose="02020603050405020304" pitchFamily="18" charset="0"/>
                <a:cs typeface="Times New Roman" panose="02020603050405020304" pitchFamily="18" charset="0"/>
              </a:rPr>
              <a:t>Espectro </a:t>
            </a:r>
            <a:r>
              <a:rPr lang="pt-BR" b="1" dirty="0">
                <a:latin typeface="Times New Roman" panose="02020603050405020304" pitchFamily="18" charset="0"/>
                <a:cs typeface="Times New Roman" panose="02020603050405020304" pitchFamily="18" charset="0"/>
              </a:rPr>
              <a:t>e nível sonoro</a:t>
            </a:r>
            <a:r>
              <a:rPr lang="pt-BR" dirty="0">
                <a:latin typeface="Times New Roman" panose="02020603050405020304" pitchFamily="18" charset="0"/>
                <a:cs typeface="Times New Roman" panose="02020603050405020304" pitchFamily="18" charset="0"/>
              </a:rPr>
              <a:t>. </a:t>
            </a:r>
            <a:r>
              <a:rPr lang="pt-BR" dirty="0" smtClean="0">
                <a:latin typeface="Times New Roman" panose="02020603050405020304" pitchFamily="18" charset="0"/>
                <a:cs typeface="Times New Roman" panose="02020603050405020304" pitchFamily="18" charset="0"/>
              </a:rPr>
              <a:t/>
            </a:r>
            <a:br>
              <a:rPr lang="pt-BR" dirty="0" smtClean="0">
                <a:latin typeface="Times New Roman" panose="02020603050405020304" pitchFamily="18" charset="0"/>
                <a:cs typeface="Times New Roman" panose="02020603050405020304" pitchFamily="18" charset="0"/>
              </a:rPr>
            </a:br>
            <a:r>
              <a:rPr lang="pt-BR" dirty="0" smtClean="0">
                <a:latin typeface="Times New Roman" panose="02020603050405020304" pitchFamily="18" charset="0"/>
                <a:cs typeface="Times New Roman" panose="02020603050405020304" pitchFamily="18" charset="0"/>
              </a:rPr>
              <a:t>Disponível </a:t>
            </a:r>
            <a:r>
              <a:rPr lang="pt-BR" dirty="0">
                <a:latin typeface="Times New Roman" panose="02020603050405020304" pitchFamily="18" charset="0"/>
                <a:cs typeface="Times New Roman" panose="02020603050405020304" pitchFamily="18" charset="0"/>
              </a:rPr>
              <a:t>em: </a:t>
            </a:r>
            <a:r>
              <a:rPr lang="pt-BR" dirty="0" smtClean="0">
                <a:latin typeface="Times New Roman" panose="02020603050405020304" pitchFamily="18" charset="0"/>
                <a:cs typeface="Times New Roman" panose="02020603050405020304" pitchFamily="18" charset="0"/>
                <a:hlinkClick r:id="rId3"/>
              </a:rPr>
              <a:t>http</a:t>
            </a:r>
            <a:r>
              <a:rPr lang="pt-BR" dirty="0">
                <a:latin typeface="Times New Roman" panose="02020603050405020304" pitchFamily="18" charset="0"/>
                <a:cs typeface="Times New Roman" panose="02020603050405020304" pitchFamily="18" charset="0"/>
                <a:hlinkClick r:id="rId3"/>
              </a:rPr>
              <a:t>://</a:t>
            </a:r>
            <a:r>
              <a:rPr lang="pt-BR" dirty="0" smtClean="0">
                <a:latin typeface="Times New Roman" panose="02020603050405020304" pitchFamily="18" charset="0"/>
                <a:cs typeface="Times New Roman" panose="02020603050405020304" pitchFamily="18" charset="0"/>
                <a:hlinkClick r:id="rId3"/>
              </a:rPr>
              <a:t>www.aulas-fisica-quimica.com/8f_07.html</a:t>
            </a:r>
            <a:endParaRPr lang="pt-BR" dirty="0" smtClean="0">
              <a:latin typeface="Times New Roman" panose="02020603050405020304" pitchFamily="18" charset="0"/>
              <a:cs typeface="Times New Roman" panose="02020603050405020304" pitchFamily="18" charset="0"/>
            </a:endParaRPr>
          </a:p>
          <a:p>
            <a:r>
              <a:rPr lang="pt-BR" dirty="0" smtClean="0">
                <a:latin typeface="Times New Roman" panose="02020603050405020304" pitchFamily="18" charset="0"/>
                <a:cs typeface="Times New Roman" panose="02020603050405020304" pitchFamily="18" charset="0"/>
              </a:rPr>
              <a:t/>
            </a:r>
            <a:br>
              <a:rPr lang="pt-BR" dirty="0" smtClean="0">
                <a:latin typeface="Times New Roman" panose="02020603050405020304" pitchFamily="18" charset="0"/>
                <a:cs typeface="Times New Roman" panose="02020603050405020304" pitchFamily="18" charset="0"/>
              </a:rPr>
            </a:br>
            <a:r>
              <a:rPr lang="pt-BR" dirty="0">
                <a:latin typeface="Times New Roman" panose="02020603050405020304" pitchFamily="18" charset="0"/>
                <a:cs typeface="Times New Roman" panose="02020603050405020304" pitchFamily="18" charset="0"/>
              </a:rPr>
              <a:t>ESPER, Marcio. </a:t>
            </a:r>
            <a:endParaRPr lang="pt-BR" dirty="0" smtClean="0">
              <a:latin typeface="Times New Roman" panose="02020603050405020304" pitchFamily="18" charset="0"/>
              <a:cs typeface="Times New Roman" panose="02020603050405020304" pitchFamily="18" charset="0"/>
            </a:endParaRPr>
          </a:p>
          <a:p>
            <a:r>
              <a:rPr lang="pt-BR" b="1" dirty="0" smtClean="0">
                <a:latin typeface="Times New Roman" panose="02020603050405020304" pitchFamily="18" charset="0"/>
                <a:cs typeface="Times New Roman" panose="02020603050405020304" pitchFamily="18" charset="0"/>
              </a:rPr>
              <a:t>Uma </a:t>
            </a:r>
            <a:r>
              <a:rPr lang="pt-BR" b="1" dirty="0">
                <a:latin typeface="Times New Roman" panose="02020603050405020304" pitchFamily="18" charset="0"/>
                <a:cs typeface="Times New Roman" panose="02020603050405020304" pitchFamily="18" charset="0"/>
              </a:rPr>
              <a:t>pequena introdução ao desenvolvimento de jogos de computador - Parte 5 - Código</a:t>
            </a:r>
            <a:r>
              <a:rPr lang="pt-BR" dirty="0">
                <a:latin typeface="Times New Roman" panose="02020603050405020304" pitchFamily="18" charset="0"/>
                <a:cs typeface="Times New Roman" panose="02020603050405020304" pitchFamily="18" charset="0"/>
              </a:rPr>
              <a:t>. </a:t>
            </a:r>
            <a:endParaRPr lang="pt-BR" dirty="0" smtClean="0">
              <a:latin typeface="Times New Roman" panose="02020603050405020304" pitchFamily="18" charset="0"/>
              <a:cs typeface="Times New Roman" panose="02020603050405020304" pitchFamily="18" charset="0"/>
            </a:endParaRPr>
          </a:p>
          <a:p>
            <a:r>
              <a:rPr lang="pt-BR" dirty="0" smtClean="0">
                <a:latin typeface="Times New Roman" panose="02020603050405020304" pitchFamily="18" charset="0"/>
                <a:cs typeface="Times New Roman" panose="02020603050405020304" pitchFamily="18" charset="0"/>
              </a:rPr>
              <a:t>2012.</a:t>
            </a:r>
          </a:p>
          <a:p>
            <a:r>
              <a:rPr lang="pt-BR" dirty="0" smtClean="0">
                <a:latin typeface="Times New Roman" panose="02020603050405020304" pitchFamily="18" charset="0"/>
                <a:cs typeface="Times New Roman" panose="02020603050405020304" pitchFamily="18" charset="0"/>
              </a:rPr>
              <a:t>Disponível </a:t>
            </a:r>
            <a:r>
              <a:rPr lang="pt-BR" dirty="0">
                <a:latin typeface="Times New Roman" panose="02020603050405020304" pitchFamily="18" charset="0"/>
                <a:cs typeface="Times New Roman" panose="02020603050405020304" pitchFamily="18" charset="0"/>
              </a:rPr>
              <a:t>em: </a:t>
            </a:r>
            <a:r>
              <a:rPr lang="pt-BR" dirty="0" smtClean="0">
                <a:latin typeface="Times New Roman" panose="02020603050405020304" pitchFamily="18" charset="0"/>
                <a:cs typeface="Times New Roman" panose="02020603050405020304" pitchFamily="18" charset="0"/>
                <a:hlinkClick r:id="rId4"/>
              </a:rPr>
              <a:t>http</a:t>
            </a:r>
            <a:r>
              <a:rPr lang="pt-BR" dirty="0">
                <a:latin typeface="Times New Roman" panose="02020603050405020304" pitchFamily="18" charset="0"/>
                <a:cs typeface="Times New Roman" panose="02020603050405020304" pitchFamily="18" charset="0"/>
                <a:hlinkClick r:id="rId4"/>
              </a:rPr>
              <a:t>://</a:t>
            </a:r>
            <a:r>
              <a:rPr lang="pt-BR" dirty="0" smtClean="0">
                <a:latin typeface="Times New Roman" panose="02020603050405020304" pitchFamily="18" charset="0"/>
                <a:cs typeface="Times New Roman" panose="02020603050405020304" pitchFamily="18" charset="0"/>
                <a:hlinkClick r:id="rId4"/>
              </a:rPr>
              <a:t>www.hardware.com.br/guias/uma-pequena-introducao-desenvolvimento-jogos-computador/sfx.html</a:t>
            </a:r>
            <a:endParaRPr lang="pt-BR" dirty="0" smtClean="0">
              <a:latin typeface="Times New Roman" panose="02020603050405020304" pitchFamily="18" charset="0"/>
              <a:cs typeface="Times New Roman" panose="02020603050405020304" pitchFamily="18" charset="0"/>
            </a:endParaRPr>
          </a:p>
          <a:p>
            <a:endParaRPr lang="pt-BR" dirty="0" smtClean="0">
              <a:latin typeface="Times New Roman" panose="02020603050405020304" pitchFamily="18" charset="0"/>
              <a:cs typeface="Times New Roman" panose="02020603050405020304" pitchFamily="18" charset="0"/>
            </a:endParaRPr>
          </a:p>
          <a:p>
            <a:r>
              <a:rPr lang="pt-BR" dirty="0" err="1" smtClean="0">
                <a:latin typeface="Times New Roman" panose="02020603050405020304" pitchFamily="18" charset="0"/>
                <a:cs typeface="Times New Roman" panose="02020603050405020304" pitchFamily="18" charset="0"/>
              </a:rPr>
              <a:t>Vocaloid</a:t>
            </a:r>
            <a:r>
              <a:rPr lang="pt-BR" dirty="0" smtClean="0">
                <a:latin typeface="Times New Roman" panose="02020603050405020304" pitchFamily="18" charset="0"/>
                <a:cs typeface="Times New Roman" panose="02020603050405020304" pitchFamily="18" charset="0"/>
              </a:rPr>
              <a:t>:</a:t>
            </a:r>
            <a:br>
              <a:rPr lang="pt-BR" dirty="0" smtClean="0">
                <a:latin typeface="Times New Roman" panose="02020603050405020304" pitchFamily="18" charset="0"/>
                <a:cs typeface="Times New Roman" panose="02020603050405020304" pitchFamily="18" charset="0"/>
              </a:rPr>
            </a:br>
            <a:r>
              <a:rPr lang="pt-BR" dirty="0" smtClean="0">
                <a:latin typeface="Times New Roman" panose="02020603050405020304" pitchFamily="18" charset="0"/>
                <a:cs typeface="Times New Roman" panose="02020603050405020304" pitchFamily="18" charset="0"/>
                <a:hlinkClick r:id="rId5"/>
              </a:rPr>
              <a:t>http://www.vocaloid.com</a:t>
            </a:r>
            <a:endParaRPr lang="pt-BR" dirty="0" smtClean="0">
              <a:latin typeface="Times New Roman" panose="02020603050405020304" pitchFamily="18" charset="0"/>
              <a:cs typeface="Times New Roman" panose="02020603050405020304" pitchFamily="18" charset="0"/>
            </a:endParaRPr>
          </a:p>
          <a:p>
            <a:endParaRPr lang="pt-BR" dirty="0">
              <a:latin typeface="Times New Roman" panose="02020603050405020304" pitchFamily="18" charset="0"/>
              <a:cs typeface="Times New Roman" panose="02020603050405020304" pitchFamily="18" charset="0"/>
            </a:endParaRPr>
          </a:p>
          <a:p>
            <a:r>
              <a:rPr lang="pt-BR" dirty="0" smtClean="0">
                <a:latin typeface="Times New Roman" panose="02020603050405020304" pitchFamily="18" charset="0"/>
                <a:cs typeface="Times New Roman" panose="02020603050405020304" pitchFamily="18" charset="0"/>
              </a:rPr>
              <a:t>VELBERAN, Alessandro</a:t>
            </a:r>
            <a:br>
              <a:rPr lang="pt-BR" dirty="0" smtClean="0">
                <a:latin typeface="Times New Roman" panose="02020603050405020304" pitchFamily="18" charset="0"/>
                <a:cs typeface="Times New Roman" panose="02020603050405020304" pitchFamily="18" charset="0"/>
              </a:rPr>
            </a:br>
            <a:r>
              <a:rPr lang="pt-BR" b="1" dirty="0" err="1">
                <a:latin typeface="Times New Roman" panose="02020603050405020304" pitchFamily="18" charset="0"/>
                <a:cs typeface="Times New Roman" panose="02020603050405020304" pitchFamily="18" charset="0"/>
              </a:rPr>
              <a:t>Hatsune</a:t>
            </a:r>
            <a:r>
              <a:rPr lang="pt-BR" b="1" dirty="0">
                <a:latin typeface="Times New Roman" panose="02020603050405020304" pitchFamily="18" charset="0"/>
                <a:cs typeface="Times New Roman" panose="02020603050405020304" pitchFamily="18" charset="0"/>
              </a:rPr>
              <a:t> </a:t>
            </a:r>
            <a:r>
              <a:rPr lang="pt-BR" b="1" dirty="0" err="1">
                <a:latin typeface="Times New Roman" panose="02020603050405020304" pitchFamily="18" charset="0"/>
                <a:cs typeface="Times New Roman" panose="02020603050405020304" pitchFamily="18" charset="0"/>
              </a:rPr>
              <a:t>Miku</a:t>
            </a:r>
            <a:r>
              <a:rPr lang="pt-BR" b="1" dirty="0">
                <a:latin typeface="Times New Roman" panose="02020603050405020304" pitchFamily="18" charset="0"/>
                <a:cs typeface="Times New Roman" panose="02020603050405020304" pitchFamily="18" charset="0"/>
              </a:rPr>
              <a:t> - Quem É Esta Diva do </a:t>
            </a:r>
            <a:r>
              <a:rPr lang="pt-BR" b="1" dirty="0" smtClean="0">
                <a:latin typeface="Times New Roman" panose="02020603050405020304" pitchFamily="18" charset="0"/>
                <a:cs typeface="Times New Roman" panose="02020603050405020304" pitchFamily="18" charset="0"/>
              </a:rPr>
              <a:t>J-Pop</a:t>
            </a:r>
            <a:r>
              <a:rPr lang="pt-BR" dirty="0" smtClean="0">
                <a:latin typeface="Times New Roman" panose="02020603050405020304" pitchFamily="18" charset="0"/>
                <a:cs typeface="Times New Roman" panose="02020603050405020304" pitchFamily="18" charset="0"/>
              </a:rPr>
              <a:t/>
            </a:r>
            <a:br>
              <a:rPr lang="pt-BR" dirty="0" smtClean="0">
                <a:latin typeface="Times New Roman" panose="02020603050405020304" pitchFamily="18" charset="0"/>
                <a:cs typeface="Times New Roman" panose="02020603050405020304" pitchFamily="18" charset="0"/>
              </a:rPr>
            </a:br>
            <a:r>
              <a:rPr lang="pt-BR" dirty="0" smtClean="0">
                <a:latin typeface="Times New Roman" panose="02020603050405020304" pitchFamily="18" charset="0"/>
                <a:cs typeface="Times New Roman" panose="02020603050405020304" pitchFamily="18" charset="0"/>
                <a:hlinkClick r:id="rId6"/>
              </a:rPr>
              <a:t>https://www.youtube.com/watch?v=rjQWrjMX3fg</a:t>
            </a:r>
            <a:endParaRPr lang="pt-BR" dirty="0" smtClean="0">
              <a:latin typeface="Times New Roman" panose="02020603050405020304" pitchFamily="18" charset="0"/>
              <a:cs typeface="Times New Roman" panose="02020603050405020304" pitchFamily="18" charset="0"/>
            </a:endParaRPr>
          </a:p>
          <a:p>
            <a:endParaRPr lang="pt-BR" dirty="0"/>
          </a:p>
        </p:txBody>
      </p:sp>
    </p:spTree>
    <p:extLst>
      <p:ext uri="{BB962C8B-B14F-4D97-AF65-F5344CB8AC3E}">
        <p14:creationId xmlns:p14="http://schemas.microsoft.com/office/powerpoint/2010/main" val="4197754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0"/>
            <a:ext cx="10058400" cy="2011680"/>
          </a:xfrm>
          <a:prstGeom prst="rect">
            <a:avLst/>
          </a:prstGeom>
        </p:spPr>
      </p:pic>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4250" y="1776412"/>
            <a:ext cx="5143500" cy="3305175"/>
          </a:xfrm>
          <a:prstGeom prst="rect">
            <a:avLst/>
          </a:prstGeom>
        </p:spPr>
      </p:pic>
    </p:spTree>
    <p:extLst>
      <p:ext uri="{BB962C8B-B14F-4D97-AF65-F5344CB8AC3E}">
        <p14:creationId xmlns:p14="http://schemas.microsoft.com/office/powerpoint/2010/main" val="1403002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0"/>
            <a:ext cx="10058400" cy="2011680"/>
          </a:xfrm>
          <a:prstGeom prst="rect">
            <a:avLst/>
          </a:prstGeom>
        </p:spPr>
      </p:pic>
      <p:pic>
        <p:nvPicPr>
          <p:cNvPr id="5" name="Imagem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7562" y="1690687"/>
            <a:ext cx="5476875" cy="3476625"/>
          </a:xfrm>
          <a:prstGeom prst="rect">
            <a:avLst/>
          </a:prstGeom>
        </p:spPr>
      </p:pic>
    </p:spTree>
    <p:extLst>
      <p:ext uri="{BB962C8B-B14F-4D97-AF65-F5344CB8AC3E}">
        <p14:creationId xmlns:p14="http://schemas.microsoft.com/office/powerpoint/2010/main" val="14024525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0"/>
            <a:ext cx="10058400" cy="2011680"/>
          </a:xfrm>
          <a:prstGeom prst="rect">
            <a:avLst/>
          </a:prstGeom>
        </p:spPr>
      </p:pic>
      <p:pic>
        <p:nvPicPr>
          <p:cNvPr id="5" name="Imagem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1287" y="1439052"/>
            <a:ext cx="6829425" cy="4457700"/>
          </a:xfrm>
          <a:prstGeom prst="rect">
            <a:avLst/>
          </a:prstGeom>
        </p:spPr>
      </p:pic>
    </p:spTree>
    <p:extLst>
      <p:ext uri="{BB962C8B-B14F-4D97-AF65-F5344CB8AC3E}">
        <p14:creationId xmlns:p14="http://schemas.microsoft.com/office/powerpoint/2010/main" val="1184406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0"/>
            <a:ext cx="10058400" cy="2011680"/>
          </a:xfrm>
          <a:prstGeom prst="rect">
            <a:avLst/>
          </a:prstGeom>
        </p:spPr>
      </p:pic>
      <p:sp>
        <p:nvSpPr>
          <p:cNvPr id="3" name="CaixaDeTexto 2"/>
          <p:cNvSpPr txBox="1"/>
          <p:nvPr/>
        </p:nvSpPr>
        <p:spPr>
          <a:xfrm>
            <a:off x="0" y="2011680"/>
            <a:ext cx="12156277" cy="2308324"/>
          </a:xfrm>
          <a:prstGeom prst="rect">
            <a:avLst/>
          </a:prstGeom>
          <a:noFill/>
        </p:spPr>
        <p:txBody>
          <a:bodyPr wrap="none" rtlCol="0">
            <a:spAutoFit/>
          </a:bodyPr>
          <a:lstStyle/>
          <a:p>
            <a:r>
              <a:rPr lang="pt-BR" b="1" dirty="0" smtClean="0">
                <a:latin typeface="Times New Roman" panose="02020603050405020304" pitchFamily="18" charset="0"/>
                <a:cs typeface="Times New Roman" panose="02020603050405020304" pitchFamily="18" charset="0"/>
              </a:rPr>
              <a:t>É uma área da engenharia que lida com a captura, manipulação e emissão de sinais analógicos, e em particular sinais </a:t>
            </a:r>
            <a:br>
              <a:rPr lang="pt-BR" b="1" dirty="0" smtClean="0">
                <a:latin typeface="Times New Roman" panose="02020603050405020304" pitchFamily="18" charset="0"/>
                <a:cs typeface="Times New Roman" panose="02020603050405020304" pitchFamily="18" charset="0"/>
              </a:rPr>
            </a:br>
            <a:r>
              <a:rPr lang="pt-BR" b="1" dirty="0" smtClean="0">
                <a:latin typeface="Times New Roman" panose="02020603050405020304" pitchFamily="18" charset="0"/>
                <a:cs typeface="Times New Roman" panose="02020603050405020304" pitchFamily="18" charset="0"/>
              </a:rPr>
              <a:t>analógicos temporais, ou seja, funções que são definidas sobre uma variável real (contínua) que representa o tempo. </a:t>
            </a:r>
          </a:p>
          <a:p>
            <a:r>
              <a:rPr lang="pt-BR" b="1" dirty="0" smtClean="0">
                <a:latin typeface="Times New Roman" panose="02020603050405020304" pitchFamily="18" charset="0"/>
                <a:cs typeface="Times New Roman" panose="02020603050405020304" pitchFamily="18" charset="0"/>
              </a:rPr>
              <a:t/>
            </a:r>
            <a:br>
              <a:rPr lang="pt-BR" b="1" dirty="0" smtClean="0">
                <a:latin typeface="Times New Roman" panose="02020603050405020304" pitchFamily="18" charset="0"/>
                <a:cs typeface="Times New Roman" panose="02020603050405020304" pitchFamily="18" charset="0"/>
              </a:rPr>
            </a:br>
            <a:r>
              <a:rPr lang="pt-BR" b="1" dirty="0" smtClean="0">
                <a:latin typeface="Times New Roman" panose="02020603050405020304" pitchFamily="18" charset="0"/>
                <a:cs typeface="Times New Roman" panose="02020603050405020304" pitchFamily="18" charset="0"/>
              </a:rPr>
              <a:t>A possibilidade de amostragem e captura de uma representação discreta (com perda de informação) dos sinais analógicos </a:t>
            </a:r>
          </a:p>
          <a:p>
            <a:r>
              <a:rPr lang="pt-BR" b="1" dirty="0" smtClean="0">
                <a:latin typeface="Times New Roman" panose="02020603050405020304" pitchFamily="18" charset="0"/>
                <a:cs typeface="Times New Roman" panose="02020603050405020304" pitchFamily="18" charset="0"/>
              </a:rPr>
              <a:t>e o advento do computador, que permite a representação e manipulação rápida de símbolos discretos, deram origem à </a:t>
            </a:r>
          </a:p>
          <a:p>
            <a:r>
              <a:rPr lang="pt-BR" b="1" dirty="0" smtClean="0">
                <a:latin typeface="Times New Roman" panose="02020603050405020304" pitchFamily="18" charset="0"/>
                <a:cs typeface="Times New Roman" panose="02020603050405020304" pitchFamily="18" charset="0"/>
              </a:rPr>
              <a:t>área de processamento de sinais digitais. </a:t>
            </a:r>
          </a:p>
          <a:p>
            <a:r>
              <a:rPr lang="pt-BR" b="1" dirty="0" smtClean="0">
                <a:latin typeface="Times New Roman" panose="02020603050405020304" pitchFamily="18" charset="0"/>
                <a:cs typeface="Times New Roman" panose="02020603050405020304" pitchFamily="18" charset="0"/>
              </a:rPr>
              <a:t/>
            </a:r>
            <a:br>
              <a:rPr lang="pt-BR" b="1" dirty="0" smtClean="0">
                <a:latin typeface="Times New Roman" panose="02020603050405020304" pitchFamily="18" charset="0"/>
                <a:cs typeface="Times New Roman" panose="02020603050405020304" pitchFamily="18" charset="0"/>
              </a:rPr>
            </a:br>
            <a:r>
              <a:rPr lang="pt-BR" b="1" dirty="0" smtClean="0">
                <a:latin typeface="Times New Roman" panose="02020603050405020304" pitchFamily="18" charset="0"/>
                <a:cs typeface="Times New Roman" panose="02020603050405020304" pitchFamily="18" charset="0"/>
              </a:rPr>
              <a:t>Muitas das ferramentas do domínio analógico estão presentes no domínio digital com as devidas adaptações e restrições.</a:t>
            </a:r>
            <a:endParaRPr lang="pt-BR"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07819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0"/>
            <a:ext cx="10058400" cy="2011680"/>
          </a:xfrm>
          <a:prstGeom prst="rect">
            <a:avLst/>
          </a:prstGeom>
        </p:spPr>
      </p:pic>
      <p:sp>
        <p:nvSpPr>
          <p:cNvPr id="3" name="CaixaDeTexto 2"/>
          <p:cNvSpPr txBox="1"/>
          <p:nvPr/>
        </p:nvSpPr>
        <p:spPr>
          <a:xfrm>
            <a:off x="697695" y="3167390"/>
            <a:ext cx="10998460" cy="523220"/>
          </a:xfrm>
          <a:prstGeom prst="rect">
            <a:avLst/>
          </a:prstGeom>
          <a:noFill/>
        </p:spPr>
        <p:txBody>
          <a:bodyPr wrap="none" rtlCol="0">
            <a:spAutoFit/>
          </a:bodyPr>
          <a:lstStyle/>
          <a:p>
            <a:r>
              <a:rPr lang="pt-BR" sz="2800" b="1" dirty="0" smtClean="0">
                <a:latin typeface="Times New Roman" panose="02020603050405020304" pitchFamily="18" charset="0"/>
                <a:cs typeface="Times New Roman" panose="02020603050405020304" pitchFamily="18" charset="0"/>
              </a:rPr>
              <a:t>É simplesmente a parte do processamento de sinais que lida com a voz.</a:t>
            </a:r>
            <a:endParaRPr lang="pt-BR"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65142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0"/>
            <a:ext cx="10058400" cy="2011680"/>
          </a:xfrm>
          <a:prstGeom prst="rect">
            <a:avLst/>
          </a:prstGeom>
        </p:spPr>
      </p:pic>
      <p:sp>
        <p:nvSpPr>
          <p:cNvPr id="3" name="CaixaDeTexto 2"/>
          <p:cNvSpPr txBox="1"/>
          <p:nvPr/>
        </p:nvSpPr>
        <p:spPr>
          <a:xfrm>
            <a:off x="-13590" y="3489065"/>
            <a:ext cx="12382108" cy="400110"/>
          </a:xfrm>
          <a:prstGeom prst="rect">
            <a:avLst/>
          </a:prstGeom>
          <a:noFill/>
        </p:spPr>
        <p:txBody>
          <a:bodyPr wrap="none" rtlCol="0">
            <a:spAutoFit/>
          </a:bodyPr>
          <a:lstStyle/>
          <a:p>
            <a:r>
              <a:rPr lang="pt-BR" sz="2000" b="1" dirty="0" smtClean="0">
                <a:latin typeface="Times New Roman" panose="02020603050405020304" pitchFamily="18" charset="0"/>
                <a:cs typeface="Times New Roman" panose="02020603050405020304" pitchFamily="18" charset="0"/>
              </a:rPr>
              <a:t>É o conjunto de todas as ondas que compõem os sons audíveis e não audíveis pelo ser humano gerados pela voz. </a:t>
            </a:r>
            <a:endParaRPr lang="pt-BR"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554408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0"/>
            <a:ext cx="10058400" cy="2011680"/>
          </a:xfrm>
          <a:prstGeom prst="rect">
            <a:avLst/>
          </a:prstGeom>
        </p:spPr>
      </p:pic>
      <p:pic>
        <p:nvPicPr>
          <p:cNvPr id="3" name="MPVcB6j7CkE"/>
          <p:cNvPicPr>
            <a:picLocks noRot="1" noChangeAspect="1"/>
          </p:cNvPicPr>
          <p:nvPr>
            <a:videoFile r:link="rId1"/>
          </p:nvPr>
        </p:nvPicPr>
        <p:blipFill>
          <a:blip r:embed="rId4"/>
          <a:stretch>
            <a:fillRect/>
          </a:stretch>
        </p:blipFill>
        <p:spPr>
          <a:xfrm>
            <a:off x="3810000" y="2143125"/>
            <a:ext cx="4572000" cy="2571750"/>
          </a:xfrm>
          <a:prstGeom prst="rect">
            <a:avLst/>
          </a:prstGeom>
        </p:spPr>
      </p:pic>
      <p:sp>
        <p:nvSpPr>
          <p:cNvPr id="4" name="CaixaDeTexto 3"/>
          <p:cNvSpPr txBox="1"/>
          <p:nvPr/>
        </p:nvSpPr>
        <p:spPr>
          <a:xfrm>
            <a:off x="3622470" y="5667632"/>
            <a:ext cx="4947060" cy="369332"/>
          </a:xfrm>
          <a:prstGeom prst="rect">
            <a:avLst/>
          </a:prstGeom>
          <a:noFill/>
        </p:spPr>
        <p:txBody>
          <a:bodyPr wrap="none" rtlCol="0">
            <a:spAutoFit/>
          </a:bodyPr>
          <a:lstStyle/>
          <a:p>
            <a:r>
              <a:rPr lang="pt-BR" dirty="0" smtClean="0"/>
              <a:t>https://www.youtube.com/watch?v=MPVcB6j7CkE</a:t>
            </a:r>
            <a:endParaRPr lang="pt-BR" dirty="0"/>
          </a:p>
        </p:txBody>
      </p:sp>
    </p:spTree>
    <p:extLst>
      <p:ext uri="{BB962C8B-B14F-4D97-AF65-F5344CB8AC3E}">
        <p14:creationId xmlns:p14="http://schemas.microsoft.com/office/powerpoint/2010/main" val="12249557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0"/>
            <a:ext cx="10058400" cy="2011680"/>
          </a:xfrm>
          <a:prstGeom prst="rect">
            <a:avLst/>
          </a:prstGeom>
        </p:spPr>
      </p:pic>
      <p:sp>
        <p:nvSpPr>
          <p:cNvPr id="3" name="CaixaDeTexto 2"/>
          <p:cNvSpPr txBox="1"/>
          <p:nvPr/>
        </p:nvSpPr>
        <p:spPr>
          <a:xfrm>
            <a:off x="152400" y="1512990"/>
            <a:ext cx="11887200" cy="4801314"/>
          </a:xfrm>
          <a:prstGeom prst="rect">
            <a:avLst/>
          </a:prstGeom>
          <a:noFill/>
        </p:spPr>
        <p:txBody>
          <a:bodyPr wrap="square" rtlCol="0">
            <a:spAutoFit/>
          </a:bodyPr>
          <a:lstStyle/>
          <a:p>
            <a:r>
              <a:rPr lang="pt-BR" b="1" dirty="0" smtClean="0">
                <a:latin typeface="Times New Roman" panose="02020603050405020304" pitchFamily="18" charset="0"/>
                <a:cs typeface="Times New Roman" panose="02020603050405020304" pitchFamily="18" charset="0"/>
              </a:rPr>
              <a:t>É o processo de produção artificial de voz humana. </a:t>
            </a:r>
          </a:p>
          <a:p>
            <a:r>
              <a:rPr lang="pt-BR" b="1" dirty="0" smtClean="0">
                <a:latin typeface="Times New Roman" panose="02020603050405020304" pitchFamily="18" charset="0"/>
                <a:cs typeface="Times New Roman" panose="02020603050405020304" pitchFamily="18" charset="0"/>
              </a:rPr>
              <a:t>Um sistema informático utilizado para este propósito é denominado sintetizador de voz, e pode ser implementado </a:t>
            </a:r>
          </a:p>
          <a:p>
            <a:r>
              <a:rPr lang="pt-BR" b="1" dirty="0" smtClean="0">
                <a:latin typeface="Times New Roman" panose="02020603050405020304" pitchFamily="18" charset="0"/>
                <a:cs typeface="Times New Roman" panose="02020603050405020304" pitchFamily="18" charset="0"/>
              </a:rPr>
              <a:t>em software ou hardware.</a:t>
            </a:r>
          </a:p>
          <a:p>
            <a:r>
              <a:rPr lang="pt-BR" b="1" dirty="0" smtClean="0">
                <a:latin typeface="Times New Roman" panose="02020603050405020304" pitchFamily="18" charset="0"/>
                <a:cs typeface="Times New Roman" panose="02020603050405020304" pitchFamily="18" charset="0"/>
              </a:rPr>
              <a:t>Um sistema </a:t>
            </a:r>
            <a:r>
              <a:rPr lang="pt-BR" b="1" dirty="0" err="1" smtClean="0">
                <a:latin typeface="Times New Roman" panose="02020603050405020304" pitchFamily="18" charset="0"/>
                <a:cs typeface="Times New Roman" panose="02020603050405020304" pitchFamily="18" charset="0"/>
              </a:rPr>
              <a:t>texto-voz</a:t>
            </a:r>
            <a:r>
              <a:rPr lang="pt-BR" b="1" dirty="0" smtClean="0">
                <a:latin typeface="Times New Roman" panose="02020603050405020304" pitchFamily="18" charset="0"/>
                <a:cs typeface="Times New Roman" panose="02020603050405020304" pitchFamily="18" charset="0"/>
              </a:rPr>
              <a:t> (ou TTS em inglês) converte texto em linguagem normal para voz; outros sistemas interpretam </a:t>
            </a:r>
          </a:p>
          <a:p>
            <a:r>
              <a:rPr lang="pt-BR" b="1" dirty="0" smtClean="0">
                <a:latin typeface="Times New Roman" panose="02020603050405020304" pitchFamily="18" charset="0"/>
                <a:cs typeface="Times New Roman" panose="02020603050405020304" pitchFamily="18" charset="0"/>
              </a:rPr>
              <a:t>representação </a:t>
            </a:r>
            <a:r>
              <a:rPr lang="pt-BR" b="1" dirty="0" err="1" smtClean="0">
                <a:latin typeface="Times New Roman" panose="02020603050405020304" pitchFamily="18" charset="0"/>
                <a:cs typeface="Times New Roman" panose="02020603050405020304" pitchFamily="18" charset="0"/>
              </a:rPr>
              <a:t>lingüística</a:t>
            </a:r>
            <a:r>
              <a:rPr lang="pt-BR" b="1" dirty="0" smtClean="0">
                <a:latin typeface="Times New Roman" panose="02020603050405020304" pitchFamily="18" charset="0"/>
                <a:cs typeface="Times New Roman" panose="02020603050405020304" pitchFamily="18" charset="0"/>
              </a:rPr>
              <a:t> simbólica (como transcrição fonética) em voz.</a:t>
            </a:r>
            <a:br>
              <a:rPr lang="pt-BR" b="1" dirty="0" smtClean="0">
                <a:latin typeface="Times New Roman" panose="02020603050405020304" pitchFamily="18" charset="0"/>
                <a:cs typeface="Times New Roman" panose="02020603050405020304" pitchFamily="18" charset="0"/>
              </a:rPr>
            </a:br>
            <a:r>
              <a:rPr lang="pt-BR" b="1" dirty="0" smtClean="0">
                <a:latin typeface="Times New Roman" panose="02020603050405020304" pitchFamily="18" charset="0"/>
                <a:cs typeface="Times New Roman" panose="02020603050405020304" pitchFamily="18" charset="0"/>
              </a:rPr>
              <a:t>Voz sintetizada pode ser criada concatenando-se pedaços de fala gravada, armazenada num banco de dados. </a:t>
            </a:r>
          </a:p>
          <a:p>
            <a:r>
              <a:rPr lang="pt-BR" b="1" dirty="0" smtClean="0">
                <a:latin typeface="Times New Roman" panose="02020603050405020304" pitchFamily="18" charset="0"/>
                <a:cs typeface="Times New Roman" panose="02020603050405020304" pitchFamily="18" charset="0"/>
              </a:rPr>
              <a:t>Os sistemas diferem no tamanho das unidades de fala armazenadas; um sistema que armazene fones ou alofones fornecem a maior faixa de saída, mas podem carecer de clareza. Para usos específicos, o armazenamento de palavras ou frases inteiras possibilita uma saída de alta qualidade. </a:t>
            </a:r>
          </a:p>
          <a:p>
            <a:r>
              <a:rPr lang="pt-BR" b="1" dirty="0" smtClean="0">
                <a:latin typeface="Times New Roman" panose="02020603050405020304" pitchFamily="18" charset="0"/>
                <a:cs typeface="Times New Roman" panose="02020603050405020304" pitchFamily="18" charset="0"/>
              </a:rPr>
              <a:t>Alternativamente, um sintetizador pode incorporar um modelo do trato vocal (caminho percorrido pela voz) e outras </a:t>
            </a:r>
          </a:p>
          <a:p>
            <a:r>
              <a:rPr lang="pt-BR" b="1" dirty="0" smtClean="0">
                <a:latin typeface="Times New Roman" panose="02020603050405020304" pitchFamily="18" charset="0"/>
                <a:cs typeface="Times New Roman" panose="02020603050405020304" pitchFamily="18" charset="0"/>
              </a:rPr>
              <a:t>características da voz humana, para criar como saída uma voz completamente "sintética".</a:t>
            </a:r>
          </a:p>
          <a:p>
            <a:r>
              <a:rPr lang="pt-BR" b="1" dirty="0" smtClean="0">
                <a:latin typeface="Times New Roman" panose="02020603050405020304" pitchFamily="18" charset="0"/>
                <a:cs typeface="Times New Roman" panose="02020603050405020304" pitchFamily="18" charset="0"/>
              </a:rPr>
              <a:t>A qualidade de um sintetizador de voz é determinada por sua similaridade com a voz humana e por sua capacidade de ser entendida. </a:t>
            </a:r>
          </a:p>
          <a:p>
            <a:r>
              <a:rPr lang="pt-BR" b="1" dirty="0" smtClean="0">
                <a:latin typeface="Times New Roman" panose="02020603050405020304" pitchFamily="18" charset="0"/>
                <a:cs typeface="Times New Roman" panose="02020603050405020304" pitchFamily="18" charset="0"/>
              </a:rPr>
              <a:t>Um programa TTS inteligível permite que pessoas com deficiência visual ou com problemas de leitura possam ouvir obras escritas num computador pessoal. Muitos sistemas operacionais têm incluído capacidade de síntese de voz desde o início da década de 1980.</a:t>
            </a:r>
          </a:p>
          <a:p>
            <a:r>
              <a:rPr lang="pt-BR" b="1" dirty="0" smtClean="0">
                <a:latin typeface="Times New Roman" panose="02020603050405020304" pitchFamily="18" charset="0"/>
                <a:cs typeface="Times New Roman" panose="02020603050405020304" pitchFamily="18" charset="0"/>
              </a:rPr>
              <a:t>Na década de 90 surgiram sistemas que fazem a operação inversa de converter voz para texto.</a:t>
            </a:r>
            <a:endParaRPr lang="pt-BR"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0963620"/>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143</Words>
  <Application>Microsoft Office PowerPoint</Application>
  <PresentationFormat>Widescreen</PresentationFormat>
  <Paragraphs>37</Paragraphs>
  <Slides>11</Slides>
  <Notes>0</Notes>
  <HiddenSlides>0</HiddenSlides>
  <MMClips>2</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11</vt:i4>
      </vt:variant>
    </vt:vector>
  </HeadingPairs>
  <TitlesOfParts>
    <vt:vector size="17" baseType="lpstr">
      <vt:lpstr>Arial</vt:lpstr>
      <vt:lpstr>Barcelona 2013 By HD</vt:lpstr>
      <vt:lpstr>Calibri</vt:lpstr>
      <vt:lpstr>Calibri Light</vt:lpstr>
      <vt:lpstr>Times New Roman</vt:lpstr>
      <vt:lpstr>Tema do Office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Pedro Coelho</dc:creator>
  <cp:lastModifiedBy>Pedro Coelho</cp:lastModifiedBy>
  <cp:revision>9</cp:revision>
  <cp:lastPrinted>2017-06-02T13:18:37Z</cp:lastPrinted>
  <dcterms:created xsi:type="dcterms:W3CDTF">2017-06-02T12:11:22Z</dcterms:created>
  <dcterms:modified xsi:type="dcterms:W3CDTF">2017-06-02T13:34:27Z</dcterms:modified>
</cp:coreProperties>
</file>

<file path=docProps/thumbnail.jpeg>
</file>